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817" r:id="rId2"/>
    <p:sldId id="818" r:id="rId3"/>
    <p:sldId id="819" r:id="rId4"/>
    <p:sldId id="820" r:id="rId5"/>
    <p:sldId id="821" r:id="rId6"/>
    <p:sldId id="828" r:id="rId7"/>
    <p:sldId id="829" r:id="rId8"/>
    <p:sldId id="844" r:id="rId9"/>
    <p:sldId id="845" r:id="rId10"/>
    <p:sldId id="846" r:id="rId11"/>
    <p:sldId id="830" r:id="rId12"/>
    <p:sldId id="831" r:id="rId13"/>
    <p:sldId id="832" r:id="rId14"/>
    <p:sldId id="833" r:id="rId15"/>
    <p:sldId id="834" r:id="rId16"/>
    <p:sldId id="835" r:id="rId17"/>
    <p:sldId id="836" r:id="rId18"/>
    <p:sldId id="837" r:id="rId19"/>
    <p:sldId id="838" r:id="rId20"/>
    <p:sldId id="839" r:id="rId21"/>
    <p:sldId id="840" r:id="rId22"/>
    <p:sldId id="841" r:id="rId23"/>
    <p:sldId id="842" r:id="rId24"/>
    <p:sldId id="843" r:id="rId25"/>
    <p:sldId id="807" r:id="rId26"/>
    <p:sldId id="816" r:id="rId27"/>
    <p:sldId id="815" r:id="rId28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FD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25" autoAdjust="0"/>
    <p:restoredTop sz="83213" autoAdjust="0"/>
  </p:normalViewPr>
  <p:slideViewPr>
    <p:cSldViewPr>
      <p:cViewPr>
        <p:scale>
          <a:sx n="80" d="100"/>
          <a:sy n="80" d="100"/>
        </p:scale>
        <p:origin x="-456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EF8757B6-AC06-4394-B932-DE25A518807A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35DC9020-B36F-4453-B111-F1E860EF91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0714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2844C1D9-EFB8-4D5B-A04B-C3CC540F8A2F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1675"/>
            <a:ext cx="4683125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47461"/>
            <a:ext cx="5661660" cy="4213384"/>
          </a:xfrm>
          <a:prstGeom prst="rect">
            <a:avLst/>
          </a:prstGeom>
        </p:spPr>
        <p:txBody>
          <a:bodyPr vert="horz" lIns="93936" tIns="46968" rIns="93936" bIns="4696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9D892AC0-118F-458C-8394-10985AB0AA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131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300">
              <a:spcBef>
                <a:spcPct val="0"/>
              </a:spcBef>
              <a:spcAft>
                <a:spcPts val="1200"/>
              </a:spcAft>
              <a:defRPr/>
            </a:pPr>
            <a:r>
              <a:rPr lang="en-US" b="0" baseline="0" dirty="0" smtClean="0"/>
              <a:t>We believe that </a:t>
            </a:r>
            <a:r>
              <a:rPr lang="en-US" b="1" dirty="0" smtClean="0"/>
              <a:t>Everyone is on a health care journey</a:t>
            </a:r>
            <a:r>
              <a:rPr lang="en-US" b="1" baseline="0" dirty="0" smtClean="0"/>
              <a:t> </a:t>
            </a:r>
            <a:r>
              <a:rPr lang="en-US" dirty="0" smtClean="0"/>
              <a:t>to get the best possible care at every phase of health, whether we are promoting our everyday wellness, managing health needs &amp; chronic illness as we age, or living with a serious advancing illness.  </a:t>
            </a:r>
          </a:p>
          <a:p>
            <a:pPr algn="ctr" defTabSz="914300">
              <a:lnSpc>
                <a:spcPct val="120000"/>
              </a:lnSpc>
              <a:spcBef>
                <a:spcPct val="0"/>
              </a:spcBef>
              <a:defRPr/>
            </a:pPr>
            <a:endParaRPr lang="en-US" dirty="0" smtClean="0"/>
          </a:p>
          <a:p>
            <a:pPr defTabSz="914300">
              <a:lnSpc>
                <a:spcPct val="120000"/>
              </a:lnSpc>
              <a:spcBef>
                <a:spcPct val="0"/>
              </a:spcBef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0">
              <a:lnSpc>
                <a:spcPct val="120000"/>
              </a:lnSpc>
              <a:spcBef>
                <a:spcPct val="0"/>
              </a:spcBef>
              <a:defRPr/>
            </a:pPr>
            <a:r>
              <a:rPr lang="en-US" dirty="0" smtClean="0"/>
              <a:t>Everyone’s journey needs a plan.  </a:t>
            </a:r>
          </a:p>
          <a:p>
            <a:pPr defTabSz="914300">
              <a:lnSpc>
                <a:spcPct val="120000"/>
              </a:lnSpc>
              <a:spcBef>
                <a:spcPct val="0"/>
              </a:spcBef>
              <a:defRPr/>
            </a:pPr>
            <a:r>
              <a:rPr lang="en-US" dirty="0" smtClean="0"/>
              <a:t>Starting at 18 yrs old, you have the power to make your own health</a:t>
            </a:r>
            <a:r>
              <a:rPr lang="en-US" baseline="0" dirty="0" smtClean="0"/>
              <a:t> care</a:t>
            </a:r>
            <a:r>
              <a:rPr lang="en-US" dirty="0" smtClean="0"/>
              <a:t> decisions, and write down your decisions in</a:t>
            </a:r>
            <a:r>
              <a:rPr lang="en-US" baseline="0" dirty="0" smtClean="0"/>
              <a:t> a care plan.</a:t>
            </a:r>
            <a:endParaRPr lang="en-US" dirty="0" smtClean="0"/>
          </a:p>
          <a:p>
            <a:pPr defTabSz="914300">
              <a:lnSpc>
                <a:spcPct val="120000"/>
              </a:lnSpc>
              <a:spcBef>
                <a:spcPct val="0"/>
              </a:spcBef>
              <a:defRPr/>
            </a:pPr>
            <a:r>
              <a:rPr lang="en-US" b="1" dirty="0" smtClean="0"/>
              <a:t>Your</a:t>
            </a:r>
            <a:r>
              <a:rPr lang="en-US" b="1" baseline="0" dirty="0" smtClean="0"/>
              <a:t> health care plan is </a:t>
            </a:r>
            <a:r>
              <a:rPr lang="en-US" b="1" dirty="0" smtClean="0"/>
              <a:t>your personal road map </a:t>
            </a:r>
            <a:r>
              <a:rPr lang="en-US" dirty="0" smtClean="0"/>
              <a:t>to get the best possible care at every phase of health. </a:t>
            </a:r>
          </a:p>
          <a:p>
            <a:pPr lvl="0" algn="l">
              <a:spcBef>
                <a:spcPct val="0"/>
              </a:spcBef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111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1565">
              <a:defRPr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300">
              <a:defRPr/>
            </a:pP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1565">
              <a:lnSpc>
                <a:spcPct val="150000"/>
              </a:lnSpc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1565"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7134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495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183">
              <a:defRPr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  <a:spcBef>
                <a:spcPct val="0"/>
              </a:spcBef>
            </a:pPr>
            <a:endParaRPr lang="en-US" dirty="0" smtClean="0">
              <a:latin typeface="Cambria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300">
              <a:defRPr/>
            </a:pPr>
            <a:endParaRPr lang="en-US" dirty="0"/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© 2016 Honoring Choices Massachusetts, Inc.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 smtClean="0"/>
              <a:t>© 2016 Honoring Choices Massachusetts, Inc.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 smtClean="0"/>
              <a:t>© 2016  Honoring Choices Massachusetts, Inc.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248400" y="6400800"/>
            <a:ext cx="269336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 smtClean="0"/>
              <a:t>© 2016 Honoring Choices Massachusetts, Inc.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© 2016 Honoring Choices Massachusetts, Inc.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324600" y="6356350"/>
            <a:ext cx="2362200" cy="365125"/>
          </a:xfrm>
        </p:spPr>
        <p:txBody>
          <a:bodyPr/>
          <a:lstStyle/>
          <a:p>
            <a:r>
              <a:rPr lang="en-US" dirty="0" smtClean="0"/>
              <a:t>© 2016  Honoring Choices Massachusetts, Inc.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 smtClean="0"/>
              <a:t>© 2016 Honoring Choices Massachusetts, Inc.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 smtClean="0"/>
              <a:t>© 2016 Honoring Choices Massachusetts, Inc.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 smtClean="0"/>
              <a:t>© 2016 Honoring Choices Massachusetts, Inc.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 smtClean="0"/>
              <a:t>© 2014 Honoring Choices Massachusetts, Inc.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 smtClean="0"/>
              <a:t>© 2014 Honoring Choices Massachusetts, Inc.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24600" y="6356350"/>
            <a:ext cx="2362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© 2016 Honoring Choices Massachusetts, Inc.</a:t>
            </a:r>
            <a:endParaRPr lang="en-US" dirty="0"/>
          </a:p>
        </p:txBody>
      </p:sp>
      <p:pic>
        <p:nvPicPr>
          <p:cNvPr id="7" name="Picture 6" descr="C:\Users\Peter\Desktop\HC PHOTOS &amp; LOGOs\Honoring Choices logo - blue.png"/>
          <p:cNvPicPr/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609600" y="6324600"/>
            <a:ext cx="1524000" cy="331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onoringchoicesmass.com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edipaola@honoringchoicesmas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/>
              <a:t>Tools to Engage Adults to Receive </a:t>
            </a:r>
            <a:r>
              <a:rPr lang="en-US" sz="3200" smtClean="0"/>
              <a:t>Care </a:t>
            </a:r>
            <a:r>
              <a:rPr lang="en-US" sz="3200" smtClean="0"/>
              <a:t/>
            </a:r>
            <a:br>
              <a:rPr lang="en-US" sz="3200" smtClean="0"/>
            </a:br>
            <a:r>
              <a:rPr lang="en-US" sz="3200" smtClean="0"/>
              <a:t>Based </a:t>
            </a:r>
            <a:r>
              <a:rPr lang="en-US" sz="3200" dirty="0" smtClean="0"/>
              <a:t>on their Values and Choices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429000"/>
            <a:ext cx="7086600" cy="990600"/>
          </a:xfrm>
        </p:spPr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tx1"/>
                </a:solidFill>
              </a:rPr>
              <a:t>For Care Providers and Staff</a:t>
            </a:r>
          </a:p>
          <a:p>
            <a:endParaRPr lang="en-US" sz="5100" dirty="0" smtClean="0">
              <a:solidFill>
                <a:schemeClr val="tx2"/>
              </a:solidFill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4" name="Picture 3" descr="2.14.2017 honoring choices logo Your HC Your Choci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4724400"/>
            <a:ext cx="3851413" cy="114300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1371600" y="4191000"/>
            <a:ext cx="6400800" cy="99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Ellen DiPaola, Esq., President &amp; CEO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2"/>
                </a:solidFill>
              </a:rPr>
              <a:t>Person-Centered Care Goals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5344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Engage residents &amp; families in planning discussions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Understanding what quality of life means to each individual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Understand changing health needs &amp; care choices 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Offer care that matches an adult’s values, goals and choices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Help empower resident’s voice to direct care and comfort</a:t>
            </a:r>
          </a:p>
          <a:p>
            <a:endParaRPr lang="en-U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2"/>
                </a:solidFill>
              </a:rPr>
              <a:t>Challenges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 smtClean="0"/>
              <a:t>Lack of consistent assignment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Having dedicated time to discuss quality of life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Lack of family involvement or support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Understand decision-making authority of family, Health Care Agent, Guardian</a:t>
            </a:r>
          </a:p>
          <a:p>
            <a:pPr>
              <a:lnSpc>
                <a:spcPct val="150000"/>
              </a:lnSpc>
            </a:pPr>
            <a:endParaRPr lang="en-US" sz="2400" dirty="0" smtClean="0"/>
          </a:p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2"/>
                </a:solidFill>
                <a:latin typeface="Calibri" pitchFamily="34" charset="0"/>
              </a:rPr>
              <a:t>Everyone is on a health care journey</a:t>
            </a:r>
            <a:endParaRPr lang="en-US" sz="2800" dirty="0">
              <a:solidFill>
                <a:schemeClr val="tx2"/>
              </a:solidFill>
              <a:latin typeface="Calibri" pitchFamily="34" charset="0"/>
            </a:endParaRPr>
          </a:p>
        </p:txBody>
      </p:sp>
      <p:pic>
        <p:nvPicPr>
          <p:cNvPr id="1986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52600"/>
            <a:ext cx="91440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304800" y="924580"/>
            <a:ext cx="8458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2400" dirty="0" smtClean="0"/>
              <a:t>to get the best possible care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752600" y="914400"/>
            <a:ext cx="533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2"/>
                </a:solidFill>
                <a:latin typeface="+mn-lt"/>
              </a:rPr>
              <a:t>Everyone needs a plan</a:t>
            </a:r>
            <a:br>
              <a:rPr lang="en-US" sz="2800" dirty="0" smtClean="0">
                <a:solidFill>
                  <a:schemeClr val="tx2"/>
                </a:solidFill>
                <a:latin typeface="+mn-lt"/>
              </a:rPr>
            </a:br>
            <a:endParaRPr lang="en-US" sz="2800" dirty="0">
              <a:latin typeface="+mn-lt"/>
            </a:endParaRPr>
          </a:p>
        </p:txBody>
      </p:sp>
      <p:pic>
        <p:nvPicPr>
          <p:cNvPr id="1986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676400"/>
            <a:ext cx="91440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304800" y="971490"/>
            <a:ext cx="8458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2000" dirty="0" smtClean="0"/>
              <a:t>A health care plan is your personal road map for quality care </a:t>
            </a:r>
            <a:endParaRPr lang="en-US" sz="20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828800" y="914400"/>
            <a:ext cx="533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62000" y="3200400"/>
            <a:ext cx="80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Content Placeholder 4" descr="connect"/>
          <p:cNvPicPr>
            <a:picLocks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943600" y="2057400"/>
            <a:ext cx="2362200" cy="1700213"/>
          </a:xfrm>
          <a:prstGeom prst="rect">
            <a:avLst/>
          </a:prstGeom>
          <a:ln>
            <a:solidFill>
              <a:schemeClr val="tx2"/>
            </a:solidFill>
          </a:ln>
          <a:effectLst/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533400" y="243840"/>
            <a:ext cx="8229600" cy="899160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4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4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4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4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31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Making a plan helps everyone</a:t>
            </a:r>
            <a:br>
              <a:rPr lang="en-US" sz="31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4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US" dirty="0" smtClean="0">
                <a:latin typeface="Cambria" pitchFamily="18" charset="0"/>
              </a:rPr>
              <a:t/>
            </a:r>
            <a:br>
              <a:rPr lang="en-US" dirty="0" smtClean="0">
                <a:latin typeface="Cambria" pitchFamily="18" charset="0"/>
              </a:rPr>
            </a:br>
            <a:endParaRPr lang="en-US" sz="3600" i="1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3886200"/>
            <a:ext cx="205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Protects Resident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76600" y="3886200"/>
            <a:ext cx="24384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Supports the Family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867400" y="3886200"/>
            <a:ext cx="251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Helps Care Providers</a:t>
            </a:r>
          </a:p>
        </p:txBody>
      </p:sp>
      <p:pic>
        <p:nvPicPr>
          <p:cNvPr id="14" name="Picture 13" descr="hispanic young family.jpg"/>
          <p:cNvPicPr>
            <a:picLocks noChangeAspect="1"/>
          </p:cNvPicPr>
          <p:nvPr/>
        </p:nvPicPr>
        <p:blipFill>
          <a:blip r:embed="rId4" cstate="print"/>
          <a:srcRect l="7181" t="10000" r="10000" b="10000"/>
          <a:stretch>
            <a:fillRect/>
          </a:stretch>
        </p:blipFill>
        <p:spPr>
          <a:xfrm>
            <a:off x="3352800" y="2057400"/>
            <a:ext cx="2272143" cy="1676400"/>
          </a:xfrm>
          <a:prstGeom prst="rect">
            <a:avLst/>
          </a:prstGeom>
          <a:ln>
            <a:solidFill>
              <a:schemeClr val="tx2"/>
            </a:solidFill>
          </a:ln>
        </p:spPr>
      </p:pic>
      <p:cxnSp>
        <p:nvCxnSpPr>
          <p:cNvPr id="15" name="Straight Connector 14"/>
          <p:cNvCxnSpPr/>
          <p:nvPr/>
        </p:nvCxnSpPr>
        <p:spPr>
          <a:xfrm>
            <a:off x="1905000" y="1219200"/>
            <a:ext cx="533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screen"/>
          <a:srcRect l="5906" t="4886" b="24430"/>
          <a:stretch>
            <a:fillRect/>
          </a:stretch>
        </p:blipFill>
        <p:spPr bwMode="auto">
          <a:xfrm>
            <a:off x="1143000" y="2092881"/>
            <a:ext cx="1807266" cy="1640919"/>
          </a:xfrm>
          <a:prstGeom prst="rect">
            <a:avLst/>
          </a:prstGeom>
          <a:ln>
            <a:solidFill>
              <a:schemeClr val="tx2"/>
            </a:solidFill>
          </a:ln>
          <a:effectLst/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609600" y="1005840"/>
            <a:ext cx="8229600" cy="899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/>
            </a:r>
            <a:b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</a:b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/>
            </a:r>
            <a:b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</a:b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/>
            </a:r>
            <a:b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</a:b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/>
            </a:r>
            <a:b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</a:br>
            <a: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/>
            </a:r>
            <a:b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</a:b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Honoring Choices has free planning tools to make a plan 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/>
            </a:r>
            <a:b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</a:b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/>
            </a:r>
            <a:b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</a:b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/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</a:br>
            <a:endParaRPr kumimoji="0" lang="en-US" sz="3600" b="0" i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2"/>
                </a:solidFill>
              </a:rPr>
              <a:t>How do planning tools help?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267200" cy="4525963"/>
          </a:xfrm>
        </p:spPr>
        <p:txBody>
          <a:bodyPr>
            <a:normAutofit/>
          </a:bodyPr>
          <a:lstStyle/>
          <a:p>
            <a:r>
              <a:rPr lang="en-US" sz="2400" smtClean="0"/>
              <a:t>Start </a:t>
            </a:r>
            <a:r>
              <a:rPr lang="en-US" sz="2400" dirty="0" smtClean="0"/>
              <a:t>1-1 discussions</a:t>
            </a:r>
          </a:p>
          <a:p>
            <a:r>
              <a:rPr lang="en-US" sz="2400" dirty="0" smtClean="0"/>
              <a:t>Use in Planning Meetings</a:t>
            </a:r>
          </a:p>
          <a:p>
            <a:r>
              <a:rPr lang="en-US" sz="2400" dirty="0" smtClean="0"/>
              <a:t>Help adults use their voices to improve quality of life</a:t>
            </a:r>
          </a:p>
          <a:p>
            <a:r>
              <a:rPr lang="en-US" sz="2400" dirty="0" smtClean="0"/>
              <a:t>Help families understand policy &amp; procedures</a:t>
            </a:r>
          </a:p>
          <a:p>
            <a:r>
              <a:rPr lang="en-US" sz="2400" dirty="0" smtClean="0"/>
              <a:t>Clarify role &amp; authority of Health Care Agent &amp; Guardian</a:t>
            </a:r>
          </a:p>
          <a:p>
            <a:pPr>
              <a:buNone/>
            </a:pPr>
            <a:endParaRPr lang="en-US" sz="2400" dirty="0" smtClean="0"/>
          </a:p>
        </p:txBody>
      </p:sp>
      <p:pic>
        <p:nvPicPr>
          <p:cNvPr id="5" name="Content Placeholder 4" descr="Faciltator shutterstock_17801581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334000" y="1752600"/>
            <a:ext cx="3427286" cy="2286000"/>
          </a:xfrm>
        </p:spPr>
      </p:pic>
      <p:cxnSp>
        <p:nvCxnSpPr>
          <p:cNvPr id="6" name="Straight Connector 5"/>
          <p:cNvCxnSpPr/>
          <p:nvPr/>
        </p:nvCxnSpPr>
        <p:spPr>
          <a:xfrm>
            <a:off x="1905000" y="1219200"/>
            <a:ext cx="533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i="1" dirty="0" smtClean="0">
                <a:solidFill>
                  <a:schemeClr val="tx2"/>
                </a:solidFill>
                <a:latin typeface="+mn-lt"/>
              </a:rPr>
              <a:t>Who’s Your Agent?</a:t>
            </a:r>
            <a:r>
              <a:rPr lang="en-US" sz="2800" b="1" i="1" dirty="0" smtClean="0">
                <a:solidFill>
                  <a:schemeClr val="tx2"/>
                </a:solidFill>
                <a:latin typeface="+mn-lt"/>
                <a:cs typeface="Times New Roman"/>
              </a:rPr>
              <a:t>® Program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1800" dirty="0">
              <a:latin typeface="Cambria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42300" t="3600" r="900" b="21600"/>
          <a:stretch>
            <a:fillRect/>
          </a:stretch>
        </p:blipFill>
        <p:spPr bwMode="auto">
          <a:xfrm>
            <a:off x="1447800" y="2146453"/>
            <a:ext cx="6400800" cy="3949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24600" y="6416675"/>
            <a:ext cx="2362200" cy="365125"/>
          </a:xfr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 smtClean="0"/>
              <a:t>© 2016 Honoring Choices Massachusetts, Inc.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09600" y="7620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en-US" sz="2400" noProof="0" dirty="0" smtClean="0">
                <a:latin typeface="Calibri" pitchFamily="34" charset="0"/>
                <a:ea typeface="+mj-ea"/>
                <a:cs typeface="+mj-cs"/>
              </a:rPr>
              <a:t>The </a:t>
            </a:r>
            <a:r>
              <a:rPr lang="en-US" sz="2400" b="1" i="1" dirty="0" smtClean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Getting Started </a:t>
            </a:r>
            <a:r>
              <a:rPr lang="en-US" sz="2400" b="1" dirty="0" smtClean="0">
                <a:latin typeface="Calibri" pitchFamily="34" charset="0"/>
                <a:ea typeface="+mj-ea"/>
                <a:cs typeface="+mj-cs"/>
              </a:rPr>
              <a:t> </a:t>
            </a:r>
            <a:r>
              <a:rPr lang="en-US" sz="2400" dirty="0" smtClean="0">
                <a:latin typeface="Calibri" pitchFamily="34" charset="0"/>
                <a:ea typeface="+mj-ea"/>
                <a:cs typeface="+mj-cs"/>
              </a:rPr>
              <a:t>and </a:t>
            </a:r>
            <a:r>
              <a:rPr lang="en-US" sz="2400" b="1" i="1" dirty="0" smtClean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Next Steps </a:t>
            </a:r>
            <a:r>
              <a:rPr lang="en-US" sz="2400" dirty="0" smtClean="0">
                <a:latin typeface="Calibri" pitchFamily="34" charset="0"/>
                <a:ea typeface="+mj-ea"/>
                <a:cs typeface="+mj-cs"/>
              </a:rPr>
              <a:t>Tool Kits</a:t>
            </a:r>
          </a:p>
          <a:p>
            <a:pPr lvl="0" algn="ctr">
              <a:spcBef>
                <a:spcPct val="0"/>
              </a:spcBef>
            </a:pPr>
            <a:r>
              <a:rPr lang="en-US" sz="2400" dirty="0" smtClean="0">
                <a:latin typeface="Calibri" pitchFamily="34" charset="0"/>
              </a:rPr>
              <a:t>open the door to lifelong health care planning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981200" y="914400"/>
            <a:ext cx="533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tx2"/>
                </a:solidFill>
              </a:rPr>
              <a:t>The Getting Started Tool Kit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400" i="1" dirty="0" smtClean="0"/>
              <a:t>It’s as easy as 1-2-3!</a:t>
            </a:r>
            <a:endParaRPr lang="en-US" sz="24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6248400" y="6400800"/>
            <a:ext cx="269336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 smtClean="0"/>
              <a:t>© 2017 Honoring Choices Massachusetts, Inc.</a:t>
            </a:r>
          </a:p>
        </p:txBody>
      </p:sp>
      <p:pic>
        <p:nvPicPr>
          <p:cNvPr id="6" name="Picture 5" descr="071718 version 1-2-3-graphic p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676400"/>
            <a:ext cx="9144000" cy="34290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905000" y="1371600"/>
            <a:ext cx="533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7848600" cy="762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700" dirty="0" smtClean="0">
                <a:solidFill>
                  <a:schemeClr val="tx2"/>
                </a:solidFill>
              </a:rPr>
              <a:t>Step 1- Choose a Health Care Agent in a Health Care Proxy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9698" y="685800"/>
            <a:ext cx="4365702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609600" y="722323"/>
            <a:ext cx="3733800" cy="618630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Instructions Page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Print Your Name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Agent’s Name</a:t>
            </a:r>
          </a:p>
          <a:p>
            <a:pPr marL="342900" indent="-342900">
              <a:lnSpc>
                <a:spcPct val="150000"/>
              </a:lnSpc>
              <a:spcAft>
                <a:spcPts val="3000"/>
              </a:spcAft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Alternate Agent’s  Name</a:t>
            </a:r>
          </a:p>
          <a:p>
            <a:pPr marL="342900" indent="-342900">
              <a:spcAft>
                <a:spcPts val="4200"/>
              </a:spcAft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Give your Agent “Any &amp; All” decision-making power OR write in limits or instructions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You sign &amp; date in front of two witnesses</a:t>
            </a:r>
          </a:p>
          <a:p>
            <a:pPr marL="342900" indent="-342900">
              <a:spcAft>
                <a:spcPts val="1200"/>
              </a:spcAft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Witnesses One and Witness Two sign &amp; date</a:t>
            </a:r>
          </a:p>
          <a:p>
            <a:pPr marL="342900" indent="-342900">
              <a:spcAft>
                <a:spcPts val="1200"/>
              </a:spcAft>
              <a:buAutoNum type="arabicPeriod"/>
            </a:pPr>
            <a:endParaRPr lang="en-US" dirty="0" smtClean="0">
              <a:solidFill>
                <a:schemeClr val="tx2"/>
              </a:solidFill>
            </a:endParaRPr>
          </a:p>
          <a:p>
            <a:pPr marL="342900" indent="-342900"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Optional: Agent signs</a:t>
            </a:r>
          </a:p>
          <a:p>
            <a:pPr marL="342900" indent="-342900">
              <a:lnSpc>
                <a:spcPct val="200000"/>
              </a:lnSpc>
            </a:pPr>
            <a:endParaRPr lang="en-US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229600" cy="14478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chemeClr val="tx2"/>
                </a:solidFill>
              </a:rPr>
              <a:t>What if you </a:t>
            </a:r>
            <a:r>
              <a:rPr lang="en-US" sz="3000" i="1" dirty="0" smtClean="0">
                <a:solidFill>
                  <a:schemeClr val="tx2"/>
                </a:solidFill>
              </a:rPr>
              <a:t>have not </a:t>
            </a:r>
            <a:r>
              <a:rPr lang="en-US" sz="3000" dirty="0" smtClean="0">
                <a:solidFill>
                  <a:schemeClr val="tx2"/>
                </a:solidFill>
              </a:rPr>
              <a:t>chosen a Health Care Agent?</a:t>
            </a:r>
            <a:r>
              <a:rPr lang="en-US" sz="3000" dirty="0" smtClean="0"/>
              <a:t/>
            </a:r>
            <a:br>
              <a:rPr lang="en-US" sz="3000" dirty="0" smtClean="0"/>
            </a:br>
            <a:endParaRPr lang="en-US" sz="3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905000" y="1295400"/>
            <a:ext cx="5257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bigstock-Man-S-Portrait-4104441.jpg"/>
          <p:cNvPicPr>
            <a:picLocks noChangeAspect="1"/>
          </p:cNvPicPr>
          <p:nvPr/>
        </p:nvPicPr>
        <p:blipFill>
          <a:blip r:embed="rId3" cstate="print"/>
          <a:srcRect b="15200"/>
          <a:stretch>
            <a:fillRect/>
          </a:stretch>
        </p:blipFill>
        <p:spPr>
          <a:xfrm>
            <a:off x="1539240" y="2825823"/>
            <a:ext cx="1661160" cy="2127177"/>
          </a:xfrm>
          <a:prstGeom prst="rect">
            <a:avLst/>
          </a:prstGeom>
        </p:spPr>
      </p:pic>
      <p:pic>
        <p:nvPicPr>
          <p:cNvPr id="13" name="Picture 12" descr="bigstock-Two-Senior-Women-Friends-At-Da-15901907.jpg"/>
          <p:cNvPicPr>
            <a:picLocks noChangeAspect="1"/>
          </p:cNvPicPr>
          <p:nvPr/>
        </p:nvPicPr>
        <p:blipFill>
          <a:blip r:embed="rId4" cstate="print"/>
          <a:srcRect l="1600" r="52800" b="7200"/>
          <a:stretch>
            <a:fillRect/>
          </a:stretch>
        </p:blipFill>
        <p:spPr>
          <a:xfrm>
            <a:off x="3657600" y="2819400"/>
            <a:ext cx="1572609" cy="2133600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447800" y="1371600"/>
            <a:ext cx="6019800" cy="1219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 fontScale="32500" lnSpcReduction="20000"/>
          </a:bodyPr>
          <a:lstStyle/>
          <a:p>
            <a:pPr lvl="0" algn="ctr">
              <a:spcBef>
                <a:spcPct val="0"/>
              </a:spcBef>
              <a:spcAft>
                <a:spcPts val="1200"/>
              </a:spcAft>
            </a:pPr>
            <a:r>
              <a:rPr kumimoji="0" lang="en-US" sz="3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7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sz="75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9300" b="1" dirty="0" smtClean="0">
                <a:latin typeface="+mj-lt"/>
                <a:ea typeface="+mj-ea"/>
                <a:cs typeface="+mj-cs"/>
              </a:rPr>
              <a:t>“No Agent. No Problem!”</a:t>
            </a:r>
          </a:p>
          <a:p>
            <a:pPr lvl="0" algn="ctr">
              <a:spcBef>
                <a:spcPct val="0"/>
              </a:spcBef>
              <a:spcAft>
                <a:spcPts val="1200"/>
              </a:spcAft>
            </a:pPr>
            <a:r>
              <a:rPr lang="en-US" sz="7500" dirty="0" smtClean="0">
                <a:latin typeface="+mj-lt"/>
                <a:ea typeface="+mj-ea"/>
                <a:cs typeface="+mj-cs"/>
              </a:rPr>
              <a:t>Just start with the </a:t>
            </a:r>
            <a:r>
              <a:rPr lang="en-US" sz="7500" i="1" dirty="0" smtClean="0">
                <a:latin typeface="+mj-lt"/>
                <a:ea typeface="+mj-ea"/>
                <a:cs typeface="+mj-cs"/>
              </a:rPr>
              <a:t>Personal Directive. 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" name="Picture 13" descr="older white guy.jpg"/>
          <p:cNvPicPr>
            <a:picLocks noChangeAspect="1"/>
          </p:cNvPicPr>
          <p:nvPr/>
        </p:nvPicPr>
        <p:blipFill>
          <a:blip r:embed="rId5" cstate="print"/>
          <a:srcRect l="16822" r="22430"/>
          <a:stretch>
            <a:fillRect/>
          </a:stretch>
        </p:blipFill>
        <p:spPr>
          <a:xfrm>
            <a:off x="5486400" y="2895600"/>
            <a:ext cx="1905000" cy="209078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143000"/>
            <a:ext cx="8229600" cy="9906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>
                <a:solidFill>
                  <a:schemeClr val="tx2"/>
                </a:solidFill>
              </a:rPr>
              <a:t/>
            </a:r>
            <a:br>
              <a:rPr lang="en-US" sz="3100" dirty="0" smtClean="0">
                <a:solidFill>
                  <a:schemeClr val="tx2"/>
                </a:solidFill>
              </a:rPr>
            </a:br>
            <a:r>
              <a:rPr lang="en-US" sz="2700" dirty="0" smtClean="0">
                <a:solidFill>
                  <a:schemeClr val="tx2"/>
                </a:solidFill>
              </a:rPr>
              <a:t>A Personal Directive is like a personal letter from you </a:t>
            </a:r>
            <a:br>
              <a:rPr lang="en-US" sz="2700" dirty="0" smtClean="0">
                <a:solidFill>
                  <a:schemeClr val="tx2"/>
                </a:solidFill>
              </a:rPr>
            </a:br>
            <a:r>
              <a:rPr lang="en-US" sz="2700" dirty="0" smtClean="0">
                <a:solidFill>
                  <a:schemeClr val="tx2"/>
                </a:solidFill>
              </a:rPr>
              <a:t>to your Agent, family &amp; doctors.</a:t>
            </a:r>
            <a:r>
              <a:rPr lang="en-US" sz="2200" dirty="0" smtClean="0">
                <a:solidFill>
                  <a:schemeClr val="tx2"/>
                </a:solidFill>
              </a:rPr>
              <a:t/>
            </a:r>
            <a:br>
              <a:rPr lang="en-US" sz="2200" dirty="0" smtClean="0">
                <a:solidFill>
                  <a:schemeClr val="tx2"/>
                </a:solidFill>
              </a:rPr>
            </a:br>
            <a:r>
              <a:rPr lang="en-US" sz="3100" dirty="0" smtClean="0"/>
              <a:t/>
            </a:r>
            <a:br>
              <a:rPr lang="en-US" sz="3100" dirty="0" smtClean="0"/>
            </a:br>
            <a:endParaRPr lang="en-US" sz="31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85800" y="2125112"/>
            <a:ext cx="7693270" cy="435188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200" dirty="0" smtClean="0"/>
              <a:t>Write down what’s important to you: values, beliefs, choices</a:t>
            </a:r>
          </a:p>
          <a:p>
            <a:pPr>
              <a:lnSpc>
                <a:spcPct val="150000"/>
              </a:lnSpc>
            </a:pPr>
            <a:r>
              <a:rPr lang="en-US" sz="2200" dirty="0" smtClean="0"/>
              <a:t>Give instructions for the care you want &amp; do not want</a:t>
            </a:r>
          </a:p>
          <a:p>
            <a:pPr>
              <a:lnSpc>
                <a:spcPct val="150000"/>
              </a:lnSpc>
            </a:pPr>
            <a:r>
              <a:rPr lang="en-US" sz="2200" dirty="0" smtClean="0"/>
              <a:t>It’s </a:t>
            </a:r>
            <a:r>
              <a:rPr lang="en-US" sz="2200" u="sng" dirty="0" smtClean="0"/>
              <a:t>not</a:t>
            </a:r>
            <a:r>
              <a:rPr lang="en-US" sz="2200" dirty="0" smtClean="0"/>
              <a:t> a legal document, but gives your doctor vital information to match care to your choices </a:t>
            </a:r>
          </a:p>
          <a:p>
            <a:pPr>
              <a:lnSpc>
                <a:spcPct val="150000"/>
              </a:lnSpc>
            </a:pPr>
            <a:r>
              <a:rPr lang="en-US" sz="2200" dirty="0" smtClean="0"/>
              <a:t>Also called a </a:t>
            </a:r>
            <a:r>
              <a:rPr lang="en-US" sz="2200" i="1" dirty="0" smtClean="0"/>
              <a:t>Living Will</a:t>
            </a:r>
          </a:p>
          <a:p>
            <a:pPr>
              <a:lnSpc>
                <a:spcPct val="150000"/>
              </a:lnSpc>
              <a:buNone/>
            </a:pPr>
            <a:endParaRPr lang="en-US" sz="2400" dirty="0" smtClean="0"/>
          </a:p>
          <a:p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905000" y="914400"/>
            <a:ext cx="533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071718 version 1-2-3-graphic pd.jpg"/>
          <p:cNvPicPr>
            <a:picLocks noChangeAspect="1"/>
          </p:cNvPicPr>
          <p:nvPr/>
        </p:nvPicPr>
        <p:blipFill>
          <a:blip r:embed="rId3" cstate="print"/>
          <a:srcRect l="35000" t="32000" r="33000" b="8000"/>
          <a:stretch>
            <a:fillRect/>
          </a:stretch>
        </p:blipFill>
        <p:spPr>
          <a:xfrm>
            <a:off x="6019800" y="3810000"/>
            <a:ext cx="2926120" cy="20574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Step 2:  Talk with family. Write down your care choices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 a Personal Directive(Living Will</a:t>
            </a:r>
            <a:r>
              <a:rPr lang="en-US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half" idx="4294967295"/>
          </p:nvPr>
        </p:nvSpPr>
        <p:spPr>
          <a:xfrm>
            <a:off x="1066800" y="4114800"/>
            <a:ext cx="3429000" cy="1676400"/>
          </a:xfrm>
          <a:noFill/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spcAft>
                <a:spcPts val="600"/>
              </a:spcAft>
              <a:buNone/>
            </a:pPr>
            <a:r>
              <a:rPr lang="en-US" sz="2000" b="1" dirty="0" smtClean="0">
                <a:solidFill>
                  <a:schemeClr val="tx2"/>
                </a:solidFill>
              </a:rPr>
              <a:t>Health Care Proxy</a:t>
            </a:r>
          </a:p>
          <a:p>
            <a:pPr>
              <a:buNone/>
            </a:pPr>
            <a:r>
              <a:rPr lang="en-US" sz="2000" dirty="0" smtClean="0">
                <a:sym typeface="Symbol"/>
              </a:rPr>
              <a:t> Choose an </a:t>
            </a:r>
            <a:r>
              <a:rPr lang="en-US" sz="2000" dirty="0" smtClean="0"/>
              <a:t>Agent</a:t>
            </a:r>
          </a:p>
          <a:p>
            <a:pPr marL="0" indent="0">
              <a:buNone/>
            </a:pPr>
            <a:r>
              <a:rPr lang="en-US" sz="2000" dirty="0" smtClean="0">
                <a:sym typeface="Symbol"/>
              </a:rPr>
              <a:t> Give decision-making power</a:t>
            </a:r>
            <a:endParaRPr lang="en-US" sz="2000" dirty="0"/>
          </a:p>
        </p:txBody>
      </p:sp>
      <p:sp>
        <p:nvSpPr>
          <p:cNvPr id="8" name="Content Placeholder 8"/>
          <p:cNvSpPr>
            <a:spLocks noGrp="1"/>
          </p:cNvSpPr>
          <p:nvPr>
            <p:ph sz="half" idx="4294967295"/>
          </p:nvPr>
        </p:nvSpPr>
        <p:spPr>
          <a:xfrm>
            <a:off x="4800600" y="4114800"/>
            <a:ext cx="3505200" cy="167640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spcAft>
                <a:spcPts val="600"/>
              </a:spcAft>
              <a:buNone/>
            </a:pPr>
            <a:r>
              <a:rPr lang="en-US" sz="2000" b="1" dirty="0" smtClean="0">
                <a:solidFill>
                  <a:schemeClr val="tx2"/>
                </a:solidFill>
              </a:rPr>
              <a:t>Personal Directive (Living Will)</a:t>
            </a:r>
          </a:p>
          <a:p>
            <a:pPr>
              <a:buNone/>
            </a:pPr>
            <a:r>
              <a:rPr lang="en-US" sz="2000" dirty="0" smtClean="0">
                <a:sym typeface="Symbol"/>
              </a:rPr>
              <a:t> Tell Agent what’s </a:t>
            </a:r>
            <a:r>
              <a:rPr lang="en-US" sz="2000" dirty="0" smtClean="0"/>
              <a:t>important</a:t>
            </a:r>
          </a:p>
          <a:p>
            <a:pPr marL="0" indent="0">
              <a:buNone/>
            </a:pPr>
            <a:r>
              <a:rPr lang="en-US" sz="2000" dirty="0" smtClean="0">
                <a:sym typeface="Symbol"/>
              </a:rPr>
              <a:t>  Give i</a:t>
            </a:r>
            <a:r>
              <a:rPr lang="en-US" sz="2000" dirty="0" smtClean="0"/>
              <a:t>nstructions for care</a:t>
            </a:r>
            <a:endParaRPr lang="en-US" sz="2000" dirty="0"/>
          </a:p>
        </p:txBody>
      </p:sp>
      <p:pic>
        <p:nvPicPr>
          <p:cNvPr id="5" name="Picture 2" descr="C:\Users\Peter\Desktop\2015 HC FOLDERS\HC PHOTOS &amp; LOGOs\get-started-graphic-incl-paragraphs-9001.jpg"/>
          <p:cNvPicPr>
            <a:picLocks noChangeAspect="1" noChangeArrowheads="1"/>
          </p:cNvPicPr>
          <p:nvPr/>
        </p:nvPicPr>
        <p:blipFill>
          <a:blip r:embed="rId3" cstate="print"/>
          <a:srcRect t="10417" b="45833"/>
          <a:stretch>
            <a:fillRect/>
          </a:stretch>
        </p:blipFill>
        <p:spPr bwMode="auto">
          <a:xfrm>
            <a:off x="1035622" y="1752600"/>
            <a:ext cx="7346378" cy="2056902"/>
          </a:xfrm>
          <a:prstGeom prst="rect">
            <a:avLst/>
          </a:prstGeom>
          <a:noFill/>
          <a:ln w="12700">
            <a:solidFill>
              <a:schemeClr val="tx2">
                <a:lumMod val="20000"/>
                <a:lumOff val="80000"/>
              </a:schemeClr>
            </a:solidFill>
          </a:ln>
        </p:spPr>
      </p:pic>
      <p:sp>
        <p:nvSpPr>
          <p:cNvPr id="6" name="Curved Down Arrow 5"/>
          <p:cNvSpPr/>
          <p:nvPr/>
        </p:nvSpPr>
        <p:spPr>
          <a:xfrm>
            <a:off x="4038600" y="3886200"/>
            <a:ext cx="914400" cy="3048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487362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sz="2400" b="1" dirty="0" smtClean="0">
                <a:solidFill>
                  <a:schemeClr val="tx2"/>
                </a:solidFill>
              </a:rPr>
              <a:t/>
            </a:r>
            <a:br>
              <a:rPr lang="en-US" sz="2400" b="1" dirty="0" smtClean="0">
                <a:solidFill>
                  <a:schemeClr val="tx2"/>
                </a:solidFill>
              </a:rPr>
            </a:br>
            <a:r>
              <a:rPr lang="en-US" sz="2400" b="1" dirty="0" smtClean="0">
                <a:solidFill>
                  <a:schemeClr val="tx2"/>
                </a:solidFill>
              </a:rPr>
              <a:t>If you have chosen an Agent-</a:t>
            </a:r>
            <a:r>
              <a:rPr lang="en-US" sz="2800" dirty="0" smtClean="0">
                <a:solidFill>
                  <a:schemeClr val="tx2"/>
                </a:solidFill>
              </a:rPr>
              <a:t/>
            </a:r>
            <a:br>
              <a:rPr lang="en-US" sz="2800" dirty="0" smtClean="0">
                <a:solidFill>
                  <a:schemeClr val="tx2"/>
                </a:solidFill>
              </a:rPr>
            </a:b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48400" y="6400800"/>
            <a:ext cx="269336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 smtClean="0"/>
              <a:t>© 2018 Honoring Choices Massachusetts, Inc.</a:t>
            </a:r>
          </a:p>
        </p:txBody>
      </p:sp>
      <p:sp>
        <p:nvSpPr>
          <p:cNvPr id="11" name="Title 9"/>
          <p:cNvSpPr txBox="1">
            <a:spLocks/>
          </p:cNvSpPr>
          <p:nvPr/>
        </p:nvSpPr>
        <p:spPr>
          <a:xfrm>
            <a:off x="304800" y="685800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“Your Health Care Proxy &amp; Personal Directive </a:t>
            </a:r>
            <a:b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work hand-in-hand.”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04800" y="304800"/>
            <a:ext cx="16764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Here’s How It Works: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248400" y="6400800"/>
            <a:ext cx="269336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 smtClean="0"/>
              <a:t>© 2018 Honoring Choices Massachusetts, Inc.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295400" y="2332037"/>
            <a:ext cx="4724400" cy="31543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200" dirty="0" smtClean="0"/>
              <a:t>Think about your values &amp; beliefs</a:t>
            </a:r>
          </a:p>
          <a:p>
            <a:pPr>
              <a:lnSpc>
                <a:spcPct val="150000"/>
              </a:lnSpc>
            </a:pPr>
            <a:r>
              <a:rPr lang="en-US" sz="2200" dirty="0" smtClean="0"/>
              <a:t>Make your care choices </a:t>
            </a:r>
          </a:p>
          <a:p>
            <a:pPr>
              <a:lnSpc>
                <a:spcPct val="150000"/>
              </a:lnSpc>
            </a:pPr>
            <a:r>
              <a:rPr lang="en-US" sz="2200" dirty="0" smtClean="0"/>
              <a:t>Write down your choices in a </a:t>
            </a:r>
            <a:r>
              <a:rPr lang="en-US" sz="2200" i="1" dirty="0" smtClean="0"/>
              <a:t>Personal Directive (Living Will)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981200" y="2133600"/>
            <a:ext cx="5257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>
            <a:off x="2209800" y="762000"/>
            <a:ext cx="5410200" cy="1219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lvl="0" algn="ctr">
              <a:spcBef>
                <a:spcPct val="0"/>
              </a:spcBef>
              <a:spcAft>
                <a:spcPts val="1200"/>
              </a:spcAft>
            </a:pPr>
            <a:endParaRPr lang="en-US" sz="11200" dirty="0" smtClean="0">
              <a:solidFill>
                <a:schemeClr val="tx2"/>
              </a:solidFill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  <a:spcAft>
                <a:spcPts val="1200"/>
              </a:spcAft>
            </a:pPr>
            <a:r>
              <a:rPr lang="en-US" sz="11200" dirty="0" smtClean="0">
                <a:ea typeface="+mj-ea"/>
                <a:cs typeface="+mj-cs"/>
              </a:rPr>
              <a:t>“No Agent. No Problem!” </a:t>
            </a:r>
          </a:p>
          <a:p>
            <a:pPr lvl="0" algn="ctr">
              <a:spcBef>
                <a:spcPct val="0"/>
              </a:spcBef>
              <a:spcAft>
                <a:spcPts val="1200"/>
              </a:spcAft>
            </a:pPr>
            <a:r>
              <a:rPr kumimoji="0" lang="en-US" sz="1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j-ea"/>
                <a:cs typeface="+mj-cs"/>
              </a:rPr>
              <a:t>Start with the </a:t>
            </a:r>
            <a:r>
              <a:rPr kumimoji="0" lang="en-US" sz="1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j-ea"/>
                <a:cs typeface="+mj-cs"/>
              </a:rPr>
              <a:t>Personal Directive</a:t>
            </a:r>
            <a:r>
              <a:rPr kumimoji="0" lang="en-US" sz="1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/>
            </a:r>
            <a:br>
              <a:rPr kumimoji="0" lang="en-US" sz="1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</a:br>
            <a:endParaRPr kumimoji="0" lang="en-US" sz="1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11" name="Picture 10" descr="bigstock-Man-S-Portrait-4104441.jpg"/>
          <p:cNvPicPr>
            <a:picLocks noChangeAspect="1"/>
          </p:cNvPicPr>
          <p:nvPr/>
        </p:nvPicPr>
        <p:blipFill>
          <a:blip r:embed="rId3" cstate="print"/>
          <a:srcRect b="15200"/>
          <a:stretch>
            <a:fillRect/>
          </a:stretch>
        </p:blipFill>
        <p:spPr>
          <a:xfrm>
            <a:off x="6112694" y="2362200"/>
            <a:ext cx="1785188" cy="2286000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487362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sz="2400" b="1" dirty="0" smtClean="0">
                <a:solidFill>
                  <a:schemeClr val="tx2"/>
                </a:solidFill>
              </a:rPr>
              <a:t/>
            </a:r>
            <a:br>
              <a:rPr lang="en-US" sz="2400" b="1" dirty="0" smtClean="0">
                <a:solidFill>
                  <a:schemeClr val="tx2"/>
                </a:solidFill>
              </a:rPr>
            </a:br>
            <a:r>
              <a:rPr lang="en-US" sz="2400" b="1" dirty="0" smtClean="0">
                <a:solidFill>
                  <a:schemeClr val="tx2"/>
                </a:solidFill>
              </a:rPr>
              <a:t>If you have NOT chosen an Agent-</a:t>
            </a:r>
            <a:r>
              <a:rPr lang="en-US" sz="2800" dirty="0" smtClean="0">
                <a:solidFill>
                  <a:schemeClr val="tx2"/>
                </a:solidFill>
              </a:rPr>
              <a:t/>
            </a:r>
            <a:br>
              <a:rPr lang="en-US" sz="2800" dirty="0" smtClean="0">
                <a:solidFill>
                  <a:schemeClr val="tx2"/>
                </a:solidFill>
              </a:rPr>
            </a:b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304800" y="304800"/>
            <a:ext cx="16764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Here’s How It Works: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609600"/>
            <a:ext cx="3505200" cy="5943600"/>
          </a:xfrm>
          <a:ln>
            <a:solidFill>
              <a:schemeClr val="tx2"/>
            </a:solidFill>
          </a:ln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000" b="1" u="sng" dirty="0" smtClean="0"/>
              <a:t>Instructions Page 1</a:t>
            </a:r>
          </a:p>
          <a:p>
            <a:pPr>
              <a:lnSpc>
                <a:spcPct val="110000"/>
              </a:lnSpc>
              <a:spcAft>
                <a:spcPts val="1200"/>
              </a:spcAft>
              <a:buNone/>
            </a:pPr>
            <a:r>
              <a:rPr lang="en-US" sz="1800" dirty="0" smtClean="0"/>
              <a:t>Your Name &amp; Address</a:t>
            </a:r>
          </a:p>
          <a:p>
            <a:pPr>
              <a:lnSpc>
                <a:spcPct val="110000"/>
              </a:lnSpc>
              <a:spcAft>
                <a:spcPts val="1200"/>
              </a:spcAft>
              <a:buNone/>
            </a:pPr>
            <a:r>
              <a:rPr lang="en-US" sz="1800" dirty="0" smtClean="0"/>
              <a:t>Check a the box</a:t>
            </a:r>
          </a:p>
          <a:p>
            <a:pPr marL="514350" indent="-514350">
              <a:buNone/>
            </a:pPr>
            <a:r>
              <a:rPr lang="en-US" sz="1800" dirty="0" smtClean="0"/>
              <a:t>I. My Personal Preferences, Thoughts and Beliefs</a:t>
            </a:r>
          </a:p>
          <a:p>
            <a:pPr marL="514350" indent="-514350">
              <a:lnSpc>
                <a:spcPct val="150000"/>
              </a:lnSpc>
              <a:buNone/>
            </a:pPr>
            <a:r>
              <a:rPr lang="en-US" sz="1800" dirty="0" smtClean="0"/>
              <a:t> </a:t>
            </a:r>
          </a:p>
          <a:p>
            <a:pPr marL="514350" indent="-514350">
              <a:lnSpc>
                <a:spcPct val="150000"/>
              </a:lnSpc>
              <a:buNone/>
            </a:pPr>
            <a:endParaRPr lang="en-US" sz="1800" dirty="0" smtClean="0"/>
          </a:p>
          <a:p>
            <a:pPr marL="514350" indent="-514350">
              <a:lnSpc>
                <a:spcPct val="150000"/>
              </a:lnSpc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II. People to Inform about My Choices and Preferences </a:t>
            </a:r>
          </a:p>
          <a:p>
            <a:pPr>
              <a:buNone/>
            </a:pPr>
            <a:r>
              <a:rPr lang="en-US" sz="1800" dirty="0" smtClean="0"/>
              <a:t> </a:t>
            </a:r>
          </a:p>
        </p:txBody>
      </p:sp>
      <p:pic>
        <p:nvPicPr>
          <p:cNvPr id="8" name="Picture 7" descr="PD slide image_page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91000" y="533400"/>
            <a:ext cx="4633530" cy="63246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52400" y="152400"/>
            <a:ext cx="7086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Honoring</a:t>
            </a:r>
            <a:r>
              <a:rPr kumimoji="0" lang="en-US" sz="64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Choices </a:t>
            </a:r>
            <a:r>
              <a:rPr kumimoji="0" lang="en-US" sz="6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Personal</a:t>
            </a:r>
            <a:r>
              <a:rPr kumimoji="0" lang="en-US" sz="64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Directive (Short form- 2 pages)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8600"/>
            <a:ext cx="3657600" cy="6019800"/>
          </a:xfrm>
          <a:ln>
            <a:solidFill>
              <a:schemeClr val="tx2"/>
            </a:solidFill>
          </a:ln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200" b="1" u="sng" dirty="0" smtClean="0"/>
              <a:t>Instructions Page 2</a:t>
            </a:r>
          </a:p>
          <a:p>
            <a:pPr>
              <a:buNone/>
            </a:pPr>
            <a:endParaRPr lang="en-US" sz="1800" b="1" dirty="0" smtClean="0"/>
          </a:p>
          <a:p>
            <a:pPr>
              <a:buNone/>
            </a:pPr>
            <a:r>
              <a:rPr lang="en-US" sz="2100" dirty="0" smtClean="0"/>
              <a:t>III. My Medical Care: My Choices and Treatment Preferences </a:t>
            </a:r>
          </a:p>
          <a:p>
            <a:pPr>
              <a:lnSpc>
                <a:spcPct val="170000"/>
              </a:lnSpc>
              <a:buNone/>
            </a:pPr>
            <a:r>
              <a:rPr lang="en-US" sz="1800" dirty="0" smtClean="0"/>
              <a:t>	A. My Current Medical Condition</a:t>
            </a:r>
          </a:p>
          <a:p>
            <a:pPr>
              <a:lnSpc>
                <a:spcPct val="170000"/>
              </a:lnSpc>
              <a:buNone/>
            </a:pPr>
            <a:r>
              <a:rPr lang="en-US" sz="1800" dirty="0" smtClean="0"/>
              <a:t>	B. Life-Sustaining Treatments</a:t>
            </a:r>
          </a:p>
          <a:p>
            <a:pPr>
              <a:lnSpc>
                <a:spcPct val="170000"/>
              </a:lnSpc>
              <a:buNone/>
            </a:pPr>
            <a:r>
              <a:rPr lang="en-US" sz="1800" dirty="0" smtClean="0"/>
              <a:t>	 1. CPR</a:t>
            </a:r>
          </a:p>
          <a:p>
            <a:pPr>
              <a:lnSpc>
                <a:spcPct val="170000"/>
              </a:lnSpc>
              <a:buNone/>
            </a:pPr>
            <a:r>
              <a:rPr lang="en-US" sz="1800" dirty="0" smtClean="0"/>
              <a:t>	 2. Treatments to Prolong My Life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900" dirty="0" smtClean="0"/>
              <a:t>IV. Other Information, Instructions and Messages: 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V. SIGNATURE and Date </a:t>
            </a:r>
          </a:p>
        </p:txBody>
      </p:sp>
      <p:pic>
        <p:nvPicPr>
          <p:cNvPr id="5" name="Picture 4" descr="PD slide image_page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67200" y="228600"/>
            <a:ext cx="4676679" cy="64008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 l="25487" t="80424" r="26737" b="9077"/>
          <a:stretch>
            <a:fillRect/>
          </a:stretch>
        </p:blipFill>
        <p:spPr bwMode="auto">
          <a:xfrm>
            <a:off x="304800" y="5257800"/>
            <a:ext cx="8382000" cy="1036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248400" y="6400800"/>
            <a:ext cx="269336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 smtClean="0"/>
              <a:t>© 2018 Honoring Choices Massachusetts, Inc.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381000" y="762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sz="2700" dirty="0" smtClean="0">
                <a:solidFill>
                  <a:schemeClr val="tx2"/>
                </a:solidFill>
              </a:rPr>
              <a:t/>
            </a:r>
            <a:br>
              <a:rPr lang="en-US" sz="2700" dirty="0" smtClean="0">
                <a:solidFill>
                  <a:schemeClr val="tx2"/>
                </a:solidFill>
              </a:rPr>
            </a:br>
            <a:r>
              <a:rPr lang="en-US" sz="2700" dirty="0" smtClean="0">
                <a:solidFill>
                  <a:schemeClr val="tx2"/>
                </a:solidFill>
              </a:rPr>
              <a:t>Step 3: Talk with care providers to match care to your choices.</a:t>
            </a:r>
            <a:r>
              <a:rPr lang="en-US" sz="2800" b="1" dirty="0" smtClean="0">
                <a:solidFill>
                  <a:schemeClr val="tx2"/>
                </a:solidFill>
              </a:rPr>
              <a:t/>
            </a:r>
            <a:br>
              <a:rPr lang="en-US" sz="2800" b="1" dirty="0" smtClean="0">
                <a:solidFill>
                  <a:schemeClr val="tx2"/>
                </a:solidFill>
              </a:rPr>
            </a:b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5625" t="17778" r="21875" b="12222"/>
          <a:stretch>
            <a:fillRect/>
          </a:stretch>
        </p:blipFill>
        <p:spPr bwMode="auto">
          <a:xfrm>
            <a:off x="228600" y="685800"/>
            <a:ext cx="88392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609600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chemeClr val="tx2"/>
                </a:solidFill>
              </a:rPr>
              <a:t/>
            </a:r>
            <a:br>
              <a:rPr lang="en-US" sz="4000" b="1" dirty="0" smtClean="0">
                <a:solidFill>
                  <a:schemeClr val="tx2"/>
                </a:solidFill>
              </a:rPr>
            </a:br>
            <a:r>
              <a:rPr lang="en-US" sz="3100" dirty="0" smtClean="0">
                <a:solidFill>
                  <a:schemeClr val="tx2"/>
                </a:solidFill>
              </a:rPr>
              <a:t>Next Steps Tool Kit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200" dirty="0" smtClean="0">
                <a:latin typeface="Cambria" pitchFamily="18" charset="0"/>
              </a:rPr>
              <a:t/>
            </a:r>
            <a:br>
              <a:rPr lang="en-US" sz="2200" dirty="0" smtClean="0">
                <a:latin typeface="Cambria" pitchFamily="18" charset="0"/>
              </a:rPr>
            </a:br>
            <a:r>
              <a:rPr lang="en-US" sz="1800" b="1" i="1" dirty="0" smtClean="0"/>
              <a:t/>
            </a:r>
            <a:br>
              <a:rPr lang="en-US" sz="1800" b="1" i="1" dirty="0" smtClean="0"/>
            </a:br>
            <a:endParaRPr lang="en-US" sz="1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33400" y="838200"/>
            <a:ext cx="8077200" cy="838200"/>
          </a:xfrm>
          <a:prstGeom prst="rect">
            <a:avLst/>
          </a:prstGeom>
          <a:ln>
            <a:noFill/>
          </a:ln>
          <a:effectLst/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algn="ctr">
              <a:spcBef>
                <a:spcPct val="0"/>
              </a:spcBef>
            </a:pPr>
            <a:endParaRPr lang="en-US" sz="4400" dirty="0" smtClean="0">
              <a:latin typeface="Cambria" pitchFamily="18" charset="0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8000" dirty="0" smtClean="0">
                <a:latin typeface="Cambria" pitchFamily="18" charset="0"/>
              </a:rPr>
              <a:t>Build on your planning discussions.</a:t>
            </a: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8000" dirty="0" smtClean="0">
                <a:latin typeface="Cambria" pitchFamily="18" charset="0"/>
              </a:rPr>
              <a:t> Add &amp; revise your planning documents.</a:t>
            </a:r>
            <a:endParaRPr lang="en-US" sz="8000" b="1" dirty="0" smtClean="0">
              <a:latin typeface="Cambria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/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</a:b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7834" y="1729105"/>
            <a:ext cx="9009434" cy="3528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Connector 5"/>
          <p:cNvCxnSpPr/>
          <p:nvPr/>
        </p:nvCxnSpPr>
        <p:spPr>
          <a:xfrm>
            <a:off x="1905000" y="685800"/>
            <a:ext cx="5257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chemeClr val="tx2"/>
                </a:solidFill>
              </a:rPr>
              <a:t/>
            </a:r>
            <a:br>
              <a:rPr lang="en-US" sz="4000" b="1" dirty="0">
                <a:solidFill>
                  <a:schemeClr val="tx2"/>
                </a:solidFill>
              </a:rPr>
            </a:br>
            <a:r>
              <a:rPr lang="en-US" sz="3100" b="1" i="1" dirty="0">
                <a:solidFill>
                  <a:schemeClr val="tx2"/>
                </a:solidFill>
                <a:latin typeface="+mn-lt"/>
                <a:cs typeface="Times New Roman"/>
              </a:rPr>
              <a:t/>
            </a:r>
            <a:br>
              <a:rPr lang="en-US" sz="3100" b="1" i="1" dirty="0">
                <a:solidFill>
                  <a:schemeClr val="tx2"/>
                </a:solidFill>
                <a:latin typeface="+mn-lt"/>
                <a:cs typeface="Times New Roman"/>
              </a:rPr>
            </a:br>
            <a:r>
              <a:rPr lang="en-US" sz="3100" dirty="0">
                <a:solidFill>
                  <a:schemeClr val="tx2"/>
                </a:solidFill>
              </a:rPr>
              <a:t>Next Steps Tool Kit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2200" dirty="0">
                <a:latin typeface="Cambria" pitchFamily="18" charset="0"/>
              </a:rPr>
              <a:t/>
            </a:r>
            <a:br>
              <a:rPr lang="en-US" sz="2200" dirty="0">
                <a:latin typeface="Cambria" pitchFamily="18" charset="0"/>
              </a:rPr>
            </a:br>
            <a:r>
              <a:rPr lang="en-US" sz="1800" b="1" i="1" dirty="0"/>
              <a:t/>
            </a:r>
            <a:br>
              <a:rPr lang="en-US" sz="1800" b="1" i="1" dirty="0"/>
            </a:br>
            <a:endParaRPr lang="en-US" sz="1800" dirty="0"/>
          </a:p>
        </p:txBody>
      </p:sp>
      <p:sp>
        <p:nvSpPr>
          <p:cNvPr id="6" name="Rectangle 5"/>
          <p:cNvSpPr/>
          <p:nvPr/>
        </p:nvSpPr>
        <p:spPr>
          <a:xfrm>
            <a:off x="609600" y="1447800"/>
            <a:ext cx="5562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dirty="0">
                <a:solidFill>
                  <a:schemeClr val="tx2"/>
                </a:solidFill>
              </a:rPr>
              <a:t>•  </a:t>
            </a:r>
            <a:r>
              <a:rPr lang="en-US" sz="2000" dirty="0" smtClean="0">
                <a:solidFill>
                  <a:schemeClr val="tx2"/>
                </a:solidFill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</a:rPr>
              <a:t>Keep talking! Handy Discussions Guides</a:t>
            </a:r>
          </a:p>
          <a:p>
            <a:pPr indent="288925">
              <a:buNone/>
            </a:pPr>
            <a:r>
              <a:rPr lang="en-US" sz="2000" dirty="0" smtClean="0"/>
              <a:t>▪ </a:t>
            </a:r>
            <a:r>
              <a:rPr lang="en-US" sz="2000" dirty="0"/>
              <a:t>Managing Chronic </a:t>
            </a:r>
            <a:r>
              <a:rPr lang="en-US" sz="2000" dirty="0" smtClean="0"/>
              <a:t>Illness</a:t>
            </a:r>
            <a:endParaRPr lang="en-US" sz="2000" dirty="0"/>
          </a:p>
          <a:p>
            <a:pPr indent="288925">
              <a:spcAft>
                <a:spcPts val="1200"/>
              </a:spcAft>
              <a:buNone/>
            </a:pPr>
            <a:r>
              <a:rPr lang="en-US" sz="2000" dirty="0"/>
              <a:t>▪ Living with Serious </a:t>
            </a:r>
            <a:r>
              <a:rPr lang="en-US" sz="2000" dirty="0" smtClean="0"/>
              <a:t>Illness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 </a:t>
            </a:r>
            <a:endParaRPr lang="en-US" sz="2000" dirty="0">
              <a:solidFill>
                <a:schemeClr val="tx2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1066800" y="1219200"/>
            <a:ext cx="7162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85800" y="2667000"/>
            <a:ext cx="815340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b="1" dirty="0" smtClean="0"/>
              <a:t>•  </a:t>
            </a:r>
            <a:r>
              <a:rPr lang="en-US" sz="2000" b="1" dirty="0" smtClean="0">
                <a:solidFill>
                  <a:schemeClr val="tx2"/>
                </a:solidFill>
              </a:rPr>
              <a:t>What’s in Your Health Care Plan?</a:t>
            </a:r>
          </a:p>
          <a:p>
            <a:pPr marL="228600">
              <a:buNone/>
            </a:pPr>
            <a:r>
              <a:rPr lang="en-US" sz="2000" dirty="0" smtClean="0"/>
              <a:t>5 MA Planning Documents:</a:t>
            </a:r>
            <a:endParaRPr lang="en-US" sz="2000" dirty="0"/>
          </a:p>
          <a:p>
            <a:pPr indent="288925">
              <a:buNone/>
            </a:pPr>
            <a:r>
              <a:rPr lang="en-US" sz="2000" dirty="0">
                <a:sym typeface="Wingdings"/>
              </a:rPr>
              <a:t></a:t>
            </a:r>
            <a:r>
              <a:rPr lang="en-US" sz="2000" dirty="0" smtClean="0"/>
              <a:t> </a:t>
            </a:r>
            <a:r>
              <a:rPr lang="en-US" sz="2000" dirty="0"/>
              <a:t>Health Care Proxy</a:t>
            </a:r>
          </a:p>
          <a:p>
            <a:pPr indent="288925">
              <a:buNone/>
            </a:pPr>
            <a:r>
              <a:rPr lang="en-US" sz="2000" dirty="0" smtClean="0">
                <a:sym typeface="Wingdings"/>
              </a:rPr>
              <a:t></a:t>
            </a:r>
            <a:r>
              <a:rPr lang="en-US" sz="2000" dirty="0" smtClean="0"/>
              <a:t> Personal </a:t>
            </a:r>
            <a:r>
              <a:rPr lang="en-US" sz="2000" dirty="0"/>
              <a:t>Directive</a:t>
            </a:r>
          </a:p>
          <a:p>
            <a:pPr indent="288925">
              <a:buNone/>
            </a:pPr>
            <a:r>
              <a:rPr lang="en-US" sz="2000" dirty="0">
                <a:latin typeface="Times New Roman"/>
                <a:cs typeface="Times New Roman"/>
              </a:rPr>
              <a:t>□</a:t>
            </a:r>
            <a:r>
              <a:rPr lang="en-US" sz="2000" dirty="0" smtClean="0"/>
              <a:t> </a:t>
            </a:r>
            <a:r>
              <a:rPr lang="en-US" sz="2000" dirty="0"/>
              <a:t>Durable Power of Attorney</a:t>
            </a:r>
          </a:p>
          <a:p>
            <a:pPr indent="288925">
              <a:buNone/>
            </a:pPr>
            <a:r>
              <a:rPr lang="en-US" sz="2000" dirty="0" smtClean="0">
                <a:latin typeface="Times New Roman"/>
                <a:cs typeface="Times New Roman"/>
              </a:rPr>
              <a:t>□ </a:t>
            </a:r>
            <a:r>
              <a:rPr lang="en-US" sz="2000" dirty="0" smtClean="0"/>
              <a:t>MOLST: Medical Orders for Life Sustaining Treatment</a:t>
            </a:r>
            <a:endParaRPr lang="en-US" sz="2000" dirty="0"/>
          </a:p>
          <a:p>
            <a:pPr indent="288925">
              <a:spcAft>
                <a:spcPts val="1200"/>
              </a:spcAft>
              <a:buNone/>
            </a:pPr>
            <a:r>
              <a:rPr lang="en-US" sz="2000" dirty="0" smtClean="0">
                <a:latin typeface="Times New Roman"/>
                <a:cs typeface="Times New Roman"/>
              </a:rPr>
              <a:t>□</a:t>
            </a:r>
            <a:r>
              <a:rPr lang="en-US" sz="2000" dirty="0" smtClean="0"/>
              <a:t> CC/DNR: Comfort Care, Do Not Resuscitate Order</a:t>
            </a:r>
          </a:p>
          <a:p>
            <a:pPr indent="288925">
              <a:spcAft>
                <a:spcPts val="1200"/>
              </a:spcAft>
              <a:buNone/>
            </a:pPr>
            <a:endParaRPr lang="en-US" sz="2000" dirty="0"/>
          </a:p>
        </p:txBody>
      </p:sp>
      <p:sp>
        <p:nvSpPr>
          <p:cNvPr id="10" name="Rectangle 9"/>
          <p:cNvSpPr/>
          <p:nvPr/>
        </p:nvSpPr>
        <p:spPr>
          <a:xfrm>
            <a:off x="609600" y="5010090"/>
            <a:ext cx="6858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dirty="0" smtClean="0"/>
              <a:t>•</a:t>
            </a:r>
            <a:r>
              <a:rPr lang="en-US" sz="2000" dirty="0" smtClean="0">
                <a:solidFill>
                  <a:schemeClr val="tx2"/>
                </a:solidFill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</a:rPr>
              <a:t>Explore Palliative Care: </a:t>
            </a:r>
            <a:r>
              <a:rPr lang="en-US" sz="2000" dirty="0" smtClean="0"/>
              <a:t>Fact Sheet &amp; Discussion Guide </a:t>
            </a:r>
            <a:endParaRPr lang="en-US" sz="2000" dirty="0"/>
          </a:p>
        </p:txBody>
      </p:sp>
      <p:sp>
        <p:nvSpPr>
          <p:cNvPr id="12" name="Rectangle 11"/>
          <p:cNvSpPr/>
          <p:nvPr/>
        </p:nvSpPr>
        <p:spPr>
          <a:xfrm>
            <a:off x="609600" y="5467290"/>
            <a:ext cx="4572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b="1" dirty="0" smtClean="0"/>
              <a:t>• </a:t>
            </a:r>
            <a:r>
              <a:rPr lang="en-US" sz="2000" b="1" dirty="0" smtClean="0">
                <a:solidFill>
                  <a:schemeClr val="tx2"/>
                </a:solidFill>
              </a:rPr>
              <a:t>Explore Hospice </a:t>
            </a:r>
            <a:r>
              <a:rPr lang="en-US" sz="2000" b="1" dirty="0">
                <a:solidFill>
                  <a:schemeClr val="tx2"/>
                </a:solidFill>
              </a:rPr>
              <a:t>Care</a:t>
            </a:r>
          </a:p>
        </p:txBody>
      </p:sp>
      <p:pic>
        <p:nvPicPr>
          <p:cNvPr id="14" name="Picture 13" descr="bigstock-Two-Senior-Women-Friends-At-Da-159019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0" y="1981200"/>
            <a:ext cx="2743200" cy="18288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95400"/>
            <a:ext cx="7620000" cy="1066800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/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200" dirty="0" smtClean="0">
                <a:solidFill>
                  <a:schemeClr val="tx2"/>
                </a:solidFill>
                <a:latin typeface="Cambria" pitchFamily="18" charset="0"/>
              </a:rPr>
              <a:t>“</a:t>
            </a:r>
            <a:r>
              <a:rPr lang="en-US" sz="2200" dirty="0" smtClean="0">
                <a:solidFill>
                  <a:srgbClr val="2E3990"/>
                </a:solidFill>
                <a:latin typeface="Cambria" pitchFamily="18" charset="0"/>
              </a:rPr>
              <a:t>Who do you want to make financial decisions for you </a:t>
            </a:r>
            <a:br>
              <a:rPr lang="en-US" sz="2200" dirty="0" smtClean="0">
                <a:solidFill>
                  <a:srgbClr val="2E3990"/>
                </a:solidFill>
                <a:latin typeface="Cambria" pitchFamily="18" charset="0"/>
              </a:rPr>
            </a:br>
            <a:r>
              <a:rPr lang="en-US" sz="2200" dirty="0" smtClean="0">
                <a:solidFill>
                  <a:srgbClr val="2E3990"/>
                </a:solidFill>
                <a:latin typeface="Cambria" pitchFamily="18" charset="0"/>
              </a:rPr>
              <a:t>if you can’t make financial decisions yourself?”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dirty="0" smtClean="0">
                <a:ea typeface="Times New Roman" pitchFamily="18" charset="0"/>
                <a:cs typeface="Times New Roman" pitchFamily="18" charset="0"/>
              </a:rPr>
              <a:t/>
            </a:r>
            <a:br>
              <a:rPr lang="en-US" sz="2700" dirty="0" smtClean="0">
                <a:ea typeface="Times New Roman" pitchFamily="18" charset="0"/>
                <a:cs typeface="Times New Roman" pitchFamily="18" charset="0"/>
              </a:rPr>
            </a:br>
            <a:r>
              <a:rPr lang="en-US" sz="31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en-US" sz="31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en-US" sz="6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66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b="6171"/>
          <a:stretch>
            <a:fillRect/>
          </a:stretch>
        </p:blipFill>
        <p:spPr bwMode="auto">
          <a:xfrm>
            <a:off x="7162800" y="2667000"/>
            <a:ext cx="1524000" cy="2282642"/>
          </a:xfrm>
          <a:prstGeom prst="rect">
            <a:avLst/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228600" y="16764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25000" lnSpcReduction="20000"/>
          </a:bodyPr>
          <a:lstStyle/>
          <a:p>
            <a:pPr lvl="0">
              <a:spcBef>
                <a:spcPct val="0"/>
              </a:spcBef>
            </a:pP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6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/>
            </a:r>
            <a:br>
              <a:rPr kumimoji="0" lang="en-US" sz="6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</a:b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/>
            </a:r>
            <a:b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</a:b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Times New Roman" pitchFamily="18" charset="0"/>
                <a:cs typeface="Times New Roman" pitchFamily="18" charset="0"/>
              </a:rPr>
            </a:br>
            <a: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762000" y="304800"/>
            <a:ext cx="7543800" cy="762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 anchorCtr="0">
            <a:normAutofit fontScale="25000" lnSpcReduction="20000"/>
          </a:bodyPr>
          <a:lstStyle/>
          <a:p>
            <a:pPr>
              <a:lnSpc>
                <a:spcPct val="170000"/>
              </a:lnSpc>
              <a:spcBef>
                <a:spcPct val="0"/>
              </a:spcBef>
            </a:pP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algn="ctr">
              <a:lnSpc>
                <a:spcPct val="170000"/>
              </a:lnSpc>
              <a:spcBef>
                <a:spcPct val="0"/>
              </a:spcBef>
            </a:pPr>
            <a:endParaRPr lang="en-US" sz="11200" b="1" noProof="0" dirty="0" smtClean="0">
              <a:latin typeface="Cambria" pitchFamily="18" charset="0"/>
            </a:endParaRPr>
          </a:p>
          <a:p>
            <a:pPr algn="ctr">
              <a:lnSpc>
                <a:spcPct val="170000"/>
              </a:lnSpc>
              <a:spcBef>
                <a:spcPct val="0"/>
              </a:spcBef>
            </a:pPr>
            <a:r>
              <a:rPr lang="en-US" sz="9600" noProof="0" dirty="0" smtClean="0">
                <a:solidFill>
                  <a:schemeClr val="tx2"/>
                </a:solidFill>
                <a:latin typeface="Calibri" pitchFamily="34" charset="0"/>
              </a:rPr>
              <a:t>Massachusetts Durable </a:t>
            </a:r>
            <a:r>
              <a:rPr lang="en-US" sz="9600" dirty="0" smtClean="0">
                <a:solidFill>
                  <a:schemeClr val="tx2"/>
                </a:solidFill>
                <a:latin typeface="Calibri" pitchFamily="34" charset="0"/>
              </a:rPr>
              <a:t>Power of Attorney</a:t>
            </a:r>
          </a:p>
          <a:p>
            <a:pPr>
              <a:lnSpc>
                <a:spcPct val="170000"/>
              </a:lnSpc>
              <a:spcBef>
                <a:spcPct val="0"/>
              </a:spcBef>
            </a:pPr>
            <a:endParaRPr lang="en-US" sz="7200" dirty="0" smtClean="0">
              <a:latin typeface="Cambria" pitchFamily="18" charset="0"/>
            </a:endParaRPr>
          </a:p>
          <a:p>
            <a:pPr lvl="0">
              <a:spcBef>
                <a:spcPct val="0"/>
              </a:spcBef>
            </a:pP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/>
            </a:r>
            <a:b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</a:b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Times New Roman" pitchFamily="18" charset="0"/>
                <a:cs typeface="Times New Roman" pitchFamily="18" charset="0"/>
              </a:rPr>
            </a:br>
            <a: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5800" y="2514600"/>
            <a:ext cx="64008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sz="2000" b="1" u="sng" dirty="0" smtClean="0">
                <a:latin typeface="Cambria" pitchFamily="18" charset="0"/>
              </a:rPr>
              <a:t>Durable Power of Attorney:</a:t>
            </a:r>
          </a:p>
          <a:p>
            <a:pPr>
              <a:spcBef>
                <a:spcPct val="0"/>
              </a:spcBef>
            </a:pPr>
            <a:endParaRPr lang="en-US" b="1" dirty="0" smtClean="0">
              <a:latin typeface="Cambria" pitchFamily="18" charset="0"/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n-US" dirty="0" smtClean="0">
                <a:latin typeface="Cambria" pitchFamily="18" charset="0"/>
              </a:rPr>
              <a:t> It’s a legal document you can do with an attorney (recommended)</a:t>
            </a:r>
          </a:p>
          <a:p>
            <a:pPr>
              <a:spcBef>
                <a:spcPct val="0"/>
              </a:spcBef>
            </a:pPr>
            <a:endParaRPr lang="en-US" dirty="0" smtClean="0">
              <a:latin typeface="Cambria" pitchFamily="18" charset="0"/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n-US" dirty="0" smtClean="0">
                <a:latin typeface="Cambria" pitchFamily="18" charset="0"/>
              </a:rPr>
              <a:t>  You choose a person you trust,</a:t>
            </a:r>
            <a:r>
              <a:rPr lang="en-US" i="1" dirty="0" smtClean="0">
                <a:latin typeface="Cambria" pitchFamily="18" charset="0"/>
              </a:rPr>
              <a:t> </a:t>
            </a:r>
            <a:r>
              <a:rPr lang="en-US" dirty="0" smtClean="0">
                <a:latin typeface="Cambria" pitchFamily="18" charset="0"/>
              </a:rPr>
              <a:t>called an </a:t>
            </a:r>
            <a:r>
              <a:rPr lang="en-US" i="1" dirty="0" smtClean="0">
                <a:latin typeface="Cambria" pitchFamily="18" charset="0"/>
              </a:rPr>
              <a:t>Attorney-in-fact,</a:t>
            </a:r>
            <a:r>
              <a:rPr lang="en-US" dirty="0" smtClean="0">
                <a:latin typeface="Cambria" pitchFamily="18" charset="0"/>
              </a:rPr>
              <a:t> who can step-in to manage your money, property &amp; financial matters</a:t>
            </a:r>
          </a:p>
          <a:p>
            <a:pPr>
              <a:spcBef>
                <a:spcPct val="0"/>
              </a:spcBef>
            </a:pPr>
            <a:endParaRPr lang="en-US" dirty="0" smtClean="0">
              <a:latin typeface="Cambria" pitchFamily="18" charset="0"/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n-US" dirty="0" smtClean="0">
                <a:latin typeface="Cambria" pitchFamily="18" charset="0"/>
              </a:rPr>
              <a:t>  An Attorney-in-fact helps to arrange &amp; pay for long term care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2"/>
                </a:solidFill>
                <a:latin typeface="Cambria" pitchFamily="18" charset="0"/>
              </a:rPr>
              <a:t> </a:t>
            </a:r>
            <a:endParaRPr lang="en-US" dirty="0" smtClean="0">
              <a:latin typeface="Cambria" pitchFamily="18" charset="0"/>
            </a:endParaRPr>
          </a:p>
          <a:p>
            <a:pPr>
              <a:spcBef>
                <a:spcPct val="0"/>
              </a:spcBef>
            </a:pPr>
            <a:endParaRPr lang="en-US" dirty="0" smtClean="0">
              <a:latin typeface="Cambria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295400"/>
            <a:ext cx="8229600" cy="1066800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/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200" dirty="0" smtClean="0">
                <a:solidFill>
                  <a:srgbClr val="2E3990"/>
                </a:solidFill>
                <a:latin typeface="Cambria" pitchFamily="18" charset="0"/>
              </a:rPr>
              <a:t>“If you have a serious advancing illness, </a:t>
            </a:r>
            <a:br>
              <a:rPr lang="en-US" sz="2200" dirty="0" smtClean="0">
                <a:solidFill>
                  <a:srgbClr val="2E3990"/>
                </a:solidFill>
                <a:latin typeface="Cambria" pitchFamily="18" charset="0"/>
              </a:rPr>
            </a:br>
            <a:r>
              <a:rPr lang="en-US" sz="2200" dirty="0" smtClean="0">
                <a:solidFill>
                  <a:srgbClr val="2E3990"/>
                </a:solidFill>
                <a:latin typeface="Cambria" pitchFamily="18" charset="0"/>
              </a:rPr>
              <a:t>what life-sustaining treatments would be acceptable to you?”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700" dirty="0" smtClean="0">
                <a:ea typeface="Times New Roman" pitchFamily="18" charset="0"/>
                <a:cs typeface="Times New Roman" pitchFamily="18" charset="0"/>
              </a:rPr>
              <a:t/>
            </a:r>
            <a:br>
              <a:rPr lang="en-US" sz="2700" dirty="0" smtClean="0">
                <a:ea typeface="Times New Roman" pitchFamily="18" charset="0"/>
                <a:cs typeface="Times New Roman" pitchFamily="18" charset="0"/>
              </a:rPr>
            </a:br>
            <a:r>
              <a:rPr lang="en-US" sz="31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en-US" sz="31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en-US" sz="6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66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14400" y="304800"/>
            <a:ext cx="7315200" cy="838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 anchorCtr="0">
            <a:normAutofit fontScale="25000" lnSpcReduction="20000"/>
          </a:bodyPr>
          <a:lstStyle/>
          <a:p>
            <a:pPr>
              <a:lnSpc>
                <a:spcPct val="170000"/>
              </a:lnSpc>
              <a:spcBef>
                <a:spcPct val="0"/>
              </a:spcBef>
            </a:pP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kumimoji="0" lang="en-US" sz="9600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Medical</a:t>
            </a:r>
            <a:r>
              <a:rPr kumimoji="0" lang="en-US" sz="9600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lang="en-US" sz="9600" dirty="0" smtClean="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Calibri" pitchFamily="34" charset="0"/>
                <a:ea typeface="+mj-ea"/>
                <a:cs typeface="+mj-cs"/>
              </a:rPr>
              <a:t>Orders for Life-Sustaining Treatment or </a:t>
            </a: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9600" dirty="0" smtClean="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en-US" sz="9600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MOLST form</a:t>
            </a:r>
            <a:r>
              <a:rPr kumimoji="0" lang="en-US" sz="960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960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Times New Roman" pitchFamily="18" charset="0"/>
                <a:cs typeface="Times New Roman" pitchFamily="18" charset="0"/>
              </a:rPr>
            </a:br>
            <a: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514600"/>
            <a:ext cx="8534400" cy="35052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2000" b="1" u="sng" dirty="0" smtClean="0">
                <a:latin typeface="Cambria" pitchFamily="18" charset="0"/>
              </a:rPr>
              <a:t>Medical Orders for Life-Sustaining Treatment, MOLST 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en-US" sz="1800" b="1" u="sng" dirty="0" smtClean="0">
              <a:latin typeface="Cambria" pitchFamily="18" charset="0"/>
            </a:endParaRPr>
          </a:p>
          <a:p>
            <a:pPr>
              <a:spcBef>
                <a:spcPct val="0"/>
              </a:spcBef>
            </a:pPr>
            <a:r>
              <a:rPr lang="en-US" sz="1800" dirty="0" smtClean="0">
                <a:latin typeface="Cambria" pitchFamily="18" charset="0"/>
              </a:rPr>
              <a:t>Discuss your current medical condition with your clinician.</a:t>
            </a:r>
          </a:p>
          <a:p>
            <a:pPr>
              <a:spcBef>
                <a:spcPct val="0"/>
              </a:spcBef>
              <a:buNone/>
            </a:pPr>
            <a:endParaRPr lang="en-US" sz="1800" dirty="0" smtClean="0">
              <a:latin typeface="Cambria" pitchFamily="18" charset="0"/>
            </a:endParaRPr>
          </a:p>
          <a:p>
            <a:pPr>
              <a:spcBef>
                <a:spcPct val="0"/>
              </a:spcBef>
            </a:pPr>
            <a:r>
              <a:rPr lang="en-US" sz="1800" dirty="0" smtClean="0">
                <a:latin typeface="Cambria" pitchFamily="18" charset="0"/>
              </a:rPr>
              <a:t>Your clinician explains the benefits, risks, and possible outcomes of attempting life-sustaining treatments</a:t>
            </a:r>
          </a:p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en-US" sz="1800" dirty="0" smtClean="0">
                <a:latin typeface="Cambria" pitchFamily="18" charset="0"/>
              </a:rPr>
              <a:t>You make treatment choices about the care you want and do not want</a:t>
            </a:r>
          </a:p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en-US" sz="1800" dirty="0" smtClean="0">
                <a:latin typeface="Cambria" pitchFamily="18" charset="0"/>
              </a:rPr>
              <a:t>You and your clinician  record choices and sign the MOLST form </a:t>
            </a:r>
          </a:p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en-US" sz="1800" dirty="0" smtClean="0">
                <a:latin typeface="Cambria" pitchFamily="18" charset="0"/>
              </a:rPr>
              <a:t>Every person involved in your health care follows  your choices.</a:t>
            </a:r>
          </a:p>
        </p:txBody>
      </p:sp>
      <p:pic>
        <p:nvPicPr>
          <p:cNvPr id="11" name="Picture 10" descr="http://images.inmagine.com/400nwm/blendimages/bld122/bld122177.jpg"/>
          <p:cNvPicPr/>
          <p:nvPr/>
        </p:nvPicPr>
        <p:blipFill>
          <a:blip r:embed="rId3" cstate="screen"/>
          <a:srcRect r="12228"/>
          <a:stretch>
            <a:fillRect/>
          </a:stretch>
        </p:blipFill>
        <p:spPr bwMode="auto">
          <a:xfrm>
            <a:off x="7239000" y="2438400"/>
            <a:ext cx="1676399" cy="1371600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tx2"/>
                </a:solidFill>
                <a:latin typeface="Calibri" pitchFamily="34" charset="0"/>
              </a:rPr>
              <a:t>For adults with serious illness or frailty</a:t>
            </a:r>
            <a:br>
              <a:rPr lang="en-US" sz="2800" dirty="0" smtClean="0">
                <a:solidFill>
                  <a:schemeClr val="tx2"/>
                </a:solidFill>
                <a:latin typeface="Calibri" pitchFamily="34" charset="0"/>
              </a:rPr>
            </a:br>
            <a:r>
              <a:rPr lang="en-US" sz="1800" dirty="0" smtClean="0">
                <a:solidFill>
                  <a:schemeClr val="tx2"/>
                </a:solidFill>
                <a:latin typeface="Calibri" pitchFamily="34" charset="0"/>
              </a:rPr>
              <a:t>Talk about life-sustaining treatments; if resident elects, sign a MOLST form</a:t>
            </a:r>
            <a:br>
              <a:rPr lang="en-US" sz="1800" dirty="0" smtClean="0">
                <a:solidFill>
                  <a:schemeClr val="tx2"/>
                </a:solidFill>
                <a:latin typeface="Calibri" pitchFamily="34" charset="0"/>
              </a:rPr>
            </a:br>
            <a:r>
              <a:rPr lang="en-US" sz="2400" b="1" dirty="0" smtClean="0">
                <a:solidFill>
                  <a:schemeClr val="tx2"/>
                </a:solidFill>
                <a:latin typeface="Calibri" pitchFamily="34" charset="0"/>
              </a:rPr>
              <a:t>MOLST IS VOLUNTARY</a:t>
            </a:r>
            <a:endParaRPr lang="en-US" sz="2400" b="1" dirty="0">
              <a:solidFill>
                <a:schemeClr val="tx2"/>
              </a:solidFill>
              <a:latin typeface="Calibri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26250" t="14444" r="38750" b="8889"/>
          <a:stretch>
            <a:fillRect/>
          </a:stretch>
        </p:blipFill>
        <p:spPr bwMode="auto">
          <a:xfrm>
            <a:off x="2209800" y="1371600"/>
            <a:ext cx="44958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n-US" sz="2700" dirty="0">
                <a:solidFill>
                  <a:schemeClr val="tx2"/>
                </a:solidFill>
              </a:rPr>
              <a:t>What is Palliative Care?</a:t>
            </a:r>
            <a:r>
              <a:rPr lang="en-US" sz="3600" dirty="0">
                <a:solidFill>
                  <a:schemeClr val="tx2"/>
                </a:solidFill>
              </a:rPr>
              <a:t/>
            </a:r>
            <a:br>
              <a:rPr lang="en-US" sz="3600" dirty="0">
                <a:solidFill>
                  <a:schemeClr val="tx2"/>
                </a:solidFill>
              </a:rPr>
            </a:b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2362200"/>
            <a:ext cx="7848600" cy="32004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/>
              <a:t>Palliative care clinicians work with primary care to help patients:</a:t>
            </a:r>
          </a:p>
          <a:p>
            <a:pPr>
              <a:lnSpc>
                <a:spcPct val="150000"/>
              </a:lnSpc>
              <a:buNone/>
            </a:pPr>
            <a:r>
              <a:rPr lang="en-US" sz="1800" dirty="0"/>
              <a:t>	 </a:t>
            </a:r>
            <a:r>
              <a:rPr lang="en-US" sz="1800" dirty="0">
                <a:sym typeface="Wingdings"/>
              </a:rPr>
              <a:t> </a:t>
            </a:r>
            <a:r>
              <a:rPr lang="en-US" sz="1800" dirty="0"/>
              <a:t>Reduce the pain and symptoms of serious illness or trauma </a:t>
            </a:r>
          </a:p>
          <a:p>
            <a:pPr>
              <a:lnSpc>
                <a:spcPct val="150000"/>
              </a:lnSpc>
              <a:buNone/>
            </a:pPr>
            <a:r>
              <a:rPr lang="en-US" sz="1800" dirty="0"/>
              <a:t>	</a:t>
            </a:r>
            <a:r>
              <a:rPr lang="en-US" sz="1800" dirty="0">
                <a:sym typeface="Wingdings"/>
              </a:rPr>
              <a:t>  </a:t>
            </a:r>
            <a:r>
              <a:rPr lang="en-US" sz="1800" dirty="0"/>
              <a:t>Reduce psychological, emotional and spiritual stress</a:t>
            </a:r>
          </a:p>
          <a:p>
            <a:pPr>
              <a:lnSpc>
                <a:spcPct val="150000"/>
              </a:lnSpc>
              <a:buNone/>
            </a:pPr>
            <a:r>
              <a:rPr lang="en-US" sz="1800" dirty="0"/>
              <a:t>	</a:t>
            </a:r>
            <a:r>
              <a:rPr lang="en-US" sz="1800" dirty="0">
                <a:sym typeface="Wingdings"/>
              </a:rPr>
              <a:t>  </a:t>
            </a:r>
            <a:r>
              <a:rPr lang="en-US" sz="1800" dirty="0"/>
              <a:t>Support patients and their families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62000" y="1066800"/>
            <a:ext cx="792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914400" y="1270337"/>
            <a:ext cx="7162800" cy="9679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/>
              <a:t>Palliative care is specialized health care for individuals </a:t>
            </a:r>
          </a:p>
          <a:p>
            <a:pPr algn="ctr">
              <a:lnSpc>
                <a:spcPct val="150000"/>
              </a:lnSpc>
            </a:pPr>
            <a:r>
              <a:rPr lang="en-US" sz="2000" dirty="0"/>
              <a:t>diagnosed with a serious illness or trauma.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sz="3600" dirty="0">
                <a:solidFill>
                  <a:schemeClr val="tx2"/>
                </a:solidFill>
              </a:rPr>
              <a:t>Palliative Care Fact Sheet</a:t>
            </a:r>
            <a:r>
              <a:rPr lang="en-US" dirty="0">
                <a:solidFill>
                  <a:schemeClr val="tx2"/>
                </a:solidFill>
              </a:rPr>
              <a:t/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sz="2200" dirty="0">
                <a:solidFill>
                  <a:schemeClr val="tx2"/>
                </a:solidFill>
              </a:rPr>
              <a:t>Common questions &amp; answers</a:t>
            </a:r>
            <a:r>
              <a:rPr lang="en-US" sz="3100" dirty="0">
                <a:solidFill>
                  <a:schemeClr val="tx2"/>
                </a:solidFill>
              </a:rPr>
              <a:t/>
            </a:r>
            <a:br>
              <a:rPr lang="en-US" sz="3100" dirty="0">
                <a:solidFill>
                  <a:schemeClr val="tx2"/>
                </a:solidFill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25000" t="22222" r="26250" b="18889"/>
          <a:stretch>
            <a:fillRect/>
          </a:stretch>
        </p:blipFill>
        <p:spPr bwMode="auto">
          <a:xfrm>
            <a:off x="1219200" y="1371601"/>
            <a:ext cx="6934222" cy="4711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>
            <a:off x="685800" y="1143000"/>
            <a:ext cx="792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15000" t="31111" r="30625" b="15556"/>
          <a:stretch>
            <a:fillRect/>
          </a:stretch>
        </p:blipFill>
        <p:spPr bwMode="auto">
          <a:xfrm>
            <a:off x="233095" y="1297985"/>
            <a:ext cx="8834705" cy="4874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2"/>
          <p:cNvSpPr txBox="1">
            <a:spLocks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Clinician’s</a:t>
            </a:r>
            <a:r>
              <a:rPr kumimoji="0" lang="en-US" sz="2900" b="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Palliative Care Discussion Guide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85800" y="1143000"/>
            <a:ext cx="792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>
                <a:solidFill>
                  <a:schemeClr val="tx2"/>
                </a:solidFill>
              </a:rPr>
              <a:t>Palliative </a:t>
            </a:r>
            <a:r>
              <a:rPr lang="en-US" sz="3600" dirty="0">
                <a:solidFill>
                  <a:schemeClr val="tx2"/>
                </a:solidFill>
              </a:rPr>
              <a:t>Care </a:t>
            </a:r>
            <a:r>
              <a:rPr lang="en-US" sz="3600" dirty="0" smtClean="0">
                <a:solidFill>
                  <a:schemeClr val="tx2"/>
                </a:solidFill>
              </a:rPr>
              <a:t>Webinar</a:t>
            </a:r>
            <a:br>
              <a:rPr lang="en-US" sz="3600" dirty="0" smtClean="0">
                <a:solidFill>
                  <a:schemeClr val="tx2"/>
                </a:solidFill>
              </a:rPr>
            </a:br>
            <a:r>
              <a:rPr lang="en-US" sz="2700" dirty="0" smtClean="0"/>
              <a:t>Start a Palliative Care Discussion</a:t>
            </a:r>
            <a:r>
              <a:rPr lang="en-US" dirty="0">
                <a:solidFill>
                  <a:schemeClr val="tx2"/>
                </a:solidFill>
              </a:rPr>
              <a:t/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sz="3100" dirty="0">
                <a:solidFill>
                  <a:schemeClr val="tx2"/>
                </a:solidFill>
              </a:rPr>
              <a:t/>
            </a:r>
            <a:br>
              <a:rPr lang="en-US" sz="3100" dirty="0">
                <a:solidFill>
                  <a:schemeClr val="tx2"/>
                </a:solidFill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685800" y="1143000"/>
            <a:ext cx="792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6250" t="16667" r="9375" b="23333"/>
          <a:stretch>
            <a:fillRect/>
          </a:stretch>
        </p:blipFill>
        <p:spPr bwMode="auto">
          <a:xfrm>
            <a:off x="533400" y="1295400"/>
            <a:ext cx="81915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Tools to Engage Adults in</a:t>
            </a:r>
            <a:br>
              <a:rPr lang="en-US" sz="3600" dirty="0" smtClean="0">
                <a:solidFill>
                  <a:schemeClr val="tx2"/>
                </a:solidFill>
              </a:rPr>
            </a:br>
            <a:r>
              <a:rPr lang="en-US" sz="3600" dirty="0" smtClean="0">
                <a:solidFill>
                  <a:schemeClr val="tx2"/>
                </a:solidFill>
              </a:rPr>
              <a:t>Person-Centered Care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2400" dirty="0" smtClean="0"/>
              <a:t>Free, downloadable tools, discussion guides, webinars</a:t>
            </a:r>
          </a:p>
          <a:p>
            <a:pPr algn="ctr">
              <a:buNone/>
            </a:pPr>
            <a:r>
              <a:rPr lang="en-US" sz="2400" dirty="0" smtClean="0">
                <a:hlinkClick r:id="rId3"/>
              </a:rPr>
              <a:t>www.honoringchoicesmass.com</a:t>
            </a:r>
            <a:endParaRPr lang="en-US" sz="2400" dirty="0" smtClean="0"/>
          </a:p>
          <a:p>
            <a:pPr algn="ctr">
              <a:buNone/>
            </a:pPr>
            <a:endParaRPr lang="en-US" sz="2400" dirty="0" smtClean="0"/>
          </a:p>
          <a:p>
            <a:pPr algn="ctr">
              <a:buNone/>
            </a:pPr>
            <a:r>
              <a:rPr lang="en-US" sz="2400" dirty="0" smtClean="0"/>
              <a:t>For questions, contact Ellen DiPaola, President</a:t>
            </a:r>
          </a:p>
          <a:p>
            <a:pPr algn="ctr">
              <a:buNone/>
            </a:pPr>
            <a:r>
              <a:rPr lang="en-US" sz="2400" dirty="0" smtClean="0">
                <a:hlinkClick r:id="rId4"/>
              </a:rPr>
              <a:t>edipaola@honoringchoicesmass.com</a:t>
            </a:r>
            <a:endParaRPr lang="en-US" sz="2400" dirty="0" smtClean="0"/>
          </a:p>
          <a:p>
            <a:pPr algn="ctr">
              <a:buNone/>
            </a:pPr>
            <a:endParaRPr lang="en-US" sz="2400" dirty="0" smtClean="0"/>
          </a:p>
          <a:p>
            <a:pPr algn="ctr">
              <a:buNone/>
            </a:pPr>
            <a:r>
              <a:rPr lang="en-US" sz="2400" dirty="0" smtClean="0"/>
              <a:t>Thank you for watching!</a:t>
            </a: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25247</TotalTime>
  <Words>901</Words>
  <Application>Microsoft Office PowerPoint</Application>
  <PresentationFormat>On-screen Show (4:3)</PresentationFormat>
  <Paragraphs>203</Paragraphs>
  <Slides>27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Tools to Engage Adults to Receive Care  Based on their Values and Choices</vt:lpstr>
      <vt:lpstr>Person-Centered Care Goals</vt:lpstr>
      <vt:lpstr>Challenges</vt:lpstr>
      <vt:lpstr>Everyone is on a health care journey</vt:lpstr>
      <vt:lpstr>Everyone needs a plan </vt:lpstr>
      <vt:lpstr>     Making a plan helps everyone     </vt:lpstr>
      <vt:lpstr>How do planning tools help?</vt:lpstr>
      <vt:lpstr>Who’s Your Agent?® Program </vt:lpstr>
      <vt:lpstr>The Getting Started Tool Kit It’s as easy as 1-2-3!</vt:lpstr>
      <vt:lpstr>Step 1- Choose a Health Care Agent in a Health Care Proxy </vt:lpstr>
      <vt:lpstr>What if you have not chosen a Health Care Agent? </vt:lpstr>
      <vt:lpstr>  A Personal Directive is like a personal letter from you  to your Agent, family &amp; doctors.  </vt:lpstr>
      <vt:lpstr> If you have chosen an Agent- </vt:lpstr>
      <vt:lpstr> If you have NOT chosen an Agent- </vt:lpstr>
      <vt:lpstr>PowerPoint Presentation</vt:lpstr>
      <vt:lpstr>PowerPoint Presentation</vt:lpstr>
      <vt:lpstr> Step 3: Talk with care providers to match care to your choices. </vt:lpstr>
      <vt:lpstr> Next Steps Tool Kit   </vt:lpstr>
      <vt:lpstr>  Next Steps Tool Kit   </vt:lpstr>
      <vt:lpstr>    “Who do you want to make financial decisions for you  if you can’t make financial decisions yourself?”    </vt:lpstr>
      <vt:lpstr>    “If you have a serious advancing illness,  what life-sustaining treatments would be acceptable to you?”    </vt:lpstr>
      <vt:lpstr>For adults with serious illness or frailty Talk about life-sustaining treatments; if resident elects, sign a MOLST form MOLST IS VOLUNTARY</vt:lpstr>
      <vt:lpstr>What is Palliative Care? </vt:lpstr>
      <vt:lpstr> Palliative Care Fact Sheet Common questions &amp; answers  </vt:lpstr>
      <vt:lpstr>PowerPoint Presentation</vt:lpstr>
      <vt:lpstr>  Palliative Care Webinar Start a Palliative Care Discussion   </vt:lpstr>
      <vt:lpstr>Tools to Engage Adults in Person-Centered Care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 Pavilion 2007</dc:creator>
  <cp:lastModifiedBy>Amelia Cook</cp:lastModifiedBy>
  <cp:revision>2358</cp:revision>
  <dcterms:created xsi:type="dcterms:W3CDTF">2013-10-18T11:34:34Z</dcterms:created>
  <dcterms:modified xsi:type="dcterms:W3CDTF">2018-11-13T19:40:09Z</dcterms:modified>
</cp:coreProperties>
</file>